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  <p:sldId id="263" r:id="rId3"/>
    <p:sldId id="262" r:id="rId4"/>
    <p:sldId id="256" r:id="rId5"/>
    <p:sldId id="257" r:id="rId6"/>
    <p:sldId id="259" r:id="rId7"/>
    <p:sldId id="260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4" d="100"/>
          <a:sy n="44" d="100"/>
        </p:scale>
        <p:origin x="-702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2658588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9349086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824205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9420736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688288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730346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1577883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326149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7200541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1378353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6870711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57064B-0D88-4617-A3BE-B681A4B666AD}" type="datetimeFigureOut">
              <a:rPr lang="en-US" smtClean="0"/>
              <a:pPr/>
              <a:t>10/3/2012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0926F1-B002-4EAD-BDC0-287D88A1188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0628384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Oval 2"/>
          <p:cNvSpPr>
            <a:spLocks noChangeArrowheads="1"/>
          </p:cNvSpPr>
          <p:nvPr/>
        </p:nvSpPr>
        <p:spPr bwMode="auto">
          <a:xfrm>
            <a:off x="1258888" y="1844675"/>
            <a:ext cx="3600450" cy="2808288"/>
          </a:xfrm>
          <a:prstGeom prst="ellips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8435" name="Oval 3"/>
          <p:cNvSpPr>
            <a:spLocks noChangeArrowheads="1"/>
          </p:cNvSpPr>
          <p:nvPr/>
        </p:nvSpPr>
        <p:spPr bwMode="auto">
          <a:xfrm>
            <a:off x="179388" y="3357563"/>
            <a:ext cx="3600450" cy="2808287"/>
          </a:xfrm>
          <a:prstGeom prst="ellipse">
            <a:avLst/>
          </a:prstGeom>
          <a:noFill/>
          <a:ln w="76200">
            <a:solidFill>
              <a:srgbClr val="0000FF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 dirty="0">
              <a:solidFill>
                <a:srgbClr val="0000FF"/>
              </a:solidFill>
            </a:endParaRPr>
          </a:p>
        </p:txBody>
      </p:sp>
      <p:sp>
        <p:nvSpPr>
          <p:cNvPr id="18436" name="Oval 4"/>
          <p:cNvSpPr>
            <a:spLocks noChangeArrowheads="1"/>
          </p:cNvSpPr>
          <p:nvPr/>
        </p:nvSpPr>
        <p:spPr bwMode="auto">
          <a:xfrm>
            <a:off x="2339975" y="3357563"/>
            <a:ext cx="3600450" cy="2808287"/>
          </a:xfrm>
          <a:prstGeom prst="ellipse">
            <a:avLst/>
          </a:prstGeom>
          <a:noFill/>
          <a:ln w="76200">
            <a:solidFill>
              <a:srgbClr val="990000"/>
            </a:solidFill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8437" name="Text Box 5"/>
          <p:cNvSpPr txBox="1">
            <a:spLocks noChangeArrowheads="1"/>
          </p:cNvSpPr>
          <p:nvPr/>
        </p:nvSpPr>
        <p:spPr bwMode="auto">
          <a:xfrm>
            <a:off x="1676400" y="2495490"/>
            <a:ext cx="2884487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GB" b="1" dirty="0">
                <a:latin typeface="Comic Sans MS" pitchFamily="66" charset="0"/>
                <a:cs typeface="Arial" charset="0"/>
              </a:rPr>
              <a:t>1. </a:t>
            </a:r>
            <a:r>
              <a:rPr lang="en-GB" b="1" dirty="0" smtClean="0">
                <a:latin typeface="Comic Sans MS" pitchFamily="66" charset="0"/>
                <a:cs typeface="Arial" charset="0"/>
              </a:rPr>
              <a:t>Crop/Shrubs/Tree</a:t>
            </a:r>
            <a:endParaRPr lang="en-GB" b="1" dirty="0">
              <a:latin typeface="Comic Sans MS" pitchFamily="66" charset="0"/>
              <a:cs typeface="Arial" charset="0"/>
            </a:endParaRPr>
          </a:p>
        </p:txBody>
      </p:sp>
      <p:sp>
        <p:nvSpPr>
          <p:cNvPr id="18438" name="Text Box 6"/>
          <p:cNvSpPr txBox="1">
            <a:spLocks noChangeArrowheads="1"/>
          </p:cNvSpPr>
          <p:nvPr/>
        </p:nvSpPr>
        <p:spPr bwMode="auto">
          <a:xfrm>
            <a:off x="3922713" y="4933950"/>
            <a:ext cx="1728787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b="1" dirty="0">
                <a:solidFill>
                  <a:srgbClr val="990000"/>
                </a:solidFill>
                <a:latin typeface="Comic Sans MS" pitchFamily="66" charset="0"/>
                <a:cs typeface="Arial" charset="0"/>
              </a:rPr>
              <a:t>3.Livestock</a:t>
            </a:r>
          </a:p>
        </p:txBody>
      </p:sp>
      <p:sp>
        <p:nvSpPr>
          <p:cNvPr id="18439" name="Text Box 7"/>
          <p:cNvSpPr txBox="1">
            <a:spLocks noChangeArrowheads="1"/>
          </p:cNvSpPr>
          <p:nvPr/>
        </p:nvSpPr>
        <p:spPr bwMode="auto">
          <a:xfrm>
            <a:off x="250825" y="5013325"/>
            <a:ext cx="244951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b="1" dirty="0">
                <a:solidFill>
                  <a:schemeClr val="accent2"/>
                </a:solidFill>
                <a:latin typeface="Comic Sans MS" pitchFamily="66" charset="0"/>
                <a:cs typeface="Arial" charset="0"/>
              </a:rPr>
              <a:t>2. </a:t>
            </a:r>
            <a:r>
              <a:rPr lang="en-GB" b="1" dirty="0">
                <a:solidFill>
                  <a:srgbClr val="0000FF"/>
                </a:solidFill>
                <a:latin typeface="Comic Sans MS" pitchFamily="66" charset="0"/>
                <a:cs typeface="Arial" charset="0"/>
              </a:rPr>
              <a:t>Soil/Water</a:t>
            </a:r>
          </a:p>
        </p:txBody>
      </p:sp>
      <p:sp>
        <p:nvSpPr>
          <p:cNvPr id="18440" name="Text Box 8"/>
          <p:cNvSpPr txBox="1">
            <a:spLocks noChangeArrowheads="1"/>
          </p:cNvSpPr>
          <p:nvPr/>
        </p:nvSpPr>
        <p:spPr bwMode="auto">
          <a:xfrm>
            <a:off x="5410200" y="1066800"/>
            <a:ext cx="3733800" cy="3277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en-GB" sz="1800" b="1" dirty="0">
                <a:latin typeface="Comic Sans MS" pitchFamily="66" charset="0"/>
                <a:cs typeface="Arial" charset="0"/>
              </a:rPr>
              <a:t>Crop</a:t>
            </a: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en-GB" sz="1800" b="1" dirty="0">
                <a:solidFill>
                  <a:srgbClr val="0000FF"/>
                </a:solidFill>
                <a:latin typeface="Comic Sans MS" pitchFamily="66" charset="0"/>
                <a:cs typeface="Arial" charset="0"/>
              </a:rPr>
              <a:t>Soil</a:t>
            </a: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en-GB" sz="1800" b="1" dirty="0">
                <a:solidFill>
                  <a:srgbClr val="990000"/>
                </a:solidFill>
                <a:latin typeface="Comic Sans MS" pitchFamily="66" charset="0"/>
                <a:cs typeface="Arial" charset="0"/>
              </a:rPr>
              <a:t>Livestock</a:t>
            </a: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en-GB" sz="1800" b="1" dirty="0">
                <a:latin typeface="Comic Sans MS" pitchFamily="66" charset="0"/>
                <a:cs typeface="Arial" charset="0"/>
              </a:rPr>
              <a:t>Crop</a:t>
            </a:r>
            <a:r>
              <a:rPr lang="en-GB" sz="1800" dirty="0">
                <a:latin typeface="Comic Sans MS" pitchFamily="66" charset="0"/>
                <a:cs typeface="Arial" charset="0"/>
              </a:rPr>
              <a:t>        </a:t>
            </a:r>
            <a:r>
              <a:rPr lang="en-GB" sz="1800" b="1" dirty="0" smtClean="0">
                <a:solidFill>
                  <a:srgbClr val="0000FF"/>
                </a:solidFill>
                <a:latin typeface="Comic Sans MS" pitchFamily="66" charset="0"/>
                <a:cs typeface="Arial" charset="0"/>
              </a:rPr>
              <a:t>Soil</a:t>
            </a:r>
            <a:r>
              <a:rPr lang="en-GB" sz="1800" b="1" dirty="0" smtClean="0">
                <a:solidFill>
                  <a:srgbClr val="990000"/>
                </a:solidFill>
                <a:latin typeface="Comic Sans MS" pitchFamily="66" charset="0"/>
                <a:cs typeface="Arial" charset="0"/>
              </a:rPr>
              <a:t> </a:t>
            </a:r>
            <a:r>
              <a:rPr lang="en-GB" sz="1800" b="1" dirty="0" smtClean="0">
                <a:solidFill>
                  <a:srgbClr val="FF0000"/>
                </a:solidFill>
                <a:latin typeface="Comic Sans MS" pitchFamily="66" charset="0"/>
                <a:cs typeface="Arial" charset="0"/>
              </a:rPr>
              <a:t>√</a:t>
            </a:r>
            <a:endParaRPr lang="en-GB" sz="1800" b="1" dirty="0">
              <a:solidFill>
                <a:srgbClr val="FF0000"/>
              </a:solidFill>
              <a:latin typeface="Comic Sans MS" pitchFamily="66" charset="0"/>
              <a:cs typeface="Arial" charset="0"/>
            </a:endParaRP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en-GB" sz="1800" b="1" dirty="0">
                <a:latin typeface="Comic Sans MS" pitchFamily="66" charset="0"/>
                <a:cs typeface="Arial" charset="0"/>
              </a:rPr>
              <a:t>Crop</a:t>
            </a:r>
            <a:r>
              <a:rPr lang="en-GB" sz="1800" dirty="0">
                <a:latin typeface="Comic Sans MS" pitchFamily="66" charset="0"/>
                <a:cs typeface="Arial" charset="0"/>
              </a:rPr>
              <a:t>   </a:t>
            </a:r>
            <a:r>
              <a:rPr lang="en-GB" sz="1800" dirty="0">
                <a:solidFill>
                  <a:srgbClr val="FF3300"/>
                </a:solidFill>
                <a:latin typeface="Comic Sans MS" pitchFamily="66" charset="0"/>
                <a:cs typeface="Arial" charset="0"/>
              </a:rPr>
              <a:t>      </a:t>
            </a:r>
            <a:r>
              <a:rPr lang="en-GB" sz="1800" b="1" dirty="0" smtClean="0">
                <a:solidFill>
                  <a:srgbClr val="990000"/>
                </a:solidFill>
                <a:latin typeface="Comic Sans MS" pitchFamily="66" charset="0"/>
                <a:cs typeface="Arial" charset="0"/>
              </a:rPr>
              <a:t>Livestock </a:t>
            </a:r>
            <a:r>
              <a:rPr lang="en-GB" sz="1800" b="1" dirty="0" smtClean="0">
                <a:solidFill>
                  <a:srgbClr val="FF0000"/>
                </a:solidFill>
                <a:latin typeface="Comic Sans MS" pitchFamily="66" charset="0"/>
                <a:cs typeface="Arial" charset="0"/>
              </a:rPr>
              <a:t>√</a:t>
            </a:r>
            <a:endParaRPr lang="en-GB" sz="1800" b="1" dirty="0">
              <a:solidFill>
                <a:srgbClr val="FF0000"/>
              </a:solidFill>
              <a:latin typeface="Comic Sans MS" pitchFamily="66" charset="0"/>
              <a:cs typeface="Arial" charset="0"/>
            </a:endParaRP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en-GB" sz="1800" b="1" dirty="0">
                <a:solidFill>
                  <a:srgbClr val="0000FF"/>
                </a:solidFill>
                <a:latin typeface="Comic Sans MS" pitchFamily="66" charset="0"/>
                <a:cs typeface="Arial" charset="0"/>
              </a:rPr>
              <a:t>Soil</a:t>
            </a:r>
            <a:r>
              <a:rPr lang="en-GB" sz="1800" dirty="0">
                <a:solidFill>
                  <a:srgbClr val="669900"/>
                </a:solidFill>
                <a:latin typeface="Comic Sans MS" pitchFamily="66" charset="0"/>
                <a:cs typeface="Arial" charset="0"/>
              </a:rPr>
              <a:t>         </a:t>
            </a:r>
            <a:r>
              <a:rPr lang="en-GB" sz="1800" b="1" dirty="0" smtClean="0">
                <a:solidFill>
                  <a:srgbClr val="990000"/>
                </a:solidFill>
                <a:latin typeface="Comic Sans MS" pitchFamily="66" charset="0"/>
                <a:cs typeface="Arial" charset="0"/>
              </a:rPr>
              <a:t>Livestock </a:t>
            </a:r>
            <a:r>
              <a:rPr lang="en-GB" sz="1800" b="1" dirty="0" smtClean="0">
                <a:solidFill>
                  <a:srgbClr val="FF0000"/>
                </a:solidFill>
                <a:latin typeface="Comic Sans MS" pitchFamily="66" charset="0"/>
                <a:cs typeface="Arial" charset="0"/>
              </a:rPr>
              <a:t>√</a:t>
            </a:r>
            <a:endParaRPr lang="en-GB" sz="1800" b="1" dirty="0">
              <a:solidFill>
                <a:srgbClr val="FF0000"/>
              </a:solidFill>
              <a:latin typeface="Comic Sans MS" pitchFamily="66" charset="0"/>
              <a:cs typeface="Arial" charset="0"/>
            </a:endParaRP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r>
              <a:rPr lang="en-GB" sz="1800" b="1" dirty="0">
                <a:latin typeface="Comic Sans MS" pitchFamily="66" charset="0"/>
                <a:cs typeface="Arial" charset="0"/>
              </a:rPr>
              <a:t>Crop</a:t>
            </a:r>
            <a:r>
              <a:rPr lang="en-GB" sz="1800" dirty="0">
                <a:latin typeface="Comic Sans MS" pitchFamily="66" charset="0"/>
                <a:cs typeface="Arial" charset="0"/>
              </a:rPr>
              <a:t>       </a:t>
            </a:r>
            <a:r>
              <a:rPr lang="en-GB" sz="1800" b="1" dirty="0">
                <a:solidFill>
                  <a:srgbClr val="0000FF"/>
                </a:solidFill>
                <a:latin typeface="Comic Sans MS" pitchFamily="66" charset="0"/>
                <a:cs typeface="Arial" charset="0"/>
              </a:rPr>
              <a:t>Soil</a:t>
            </a:r>
            <a:r>
              <a:rPr lang="en-GB" sz="1800" dirty="0">
                <a:solidFill>
                  <a:srgbClr val="669900"/>
                </a:solidFill>
                <a:latin typeface="Comic Sans MS" pitchFamily="66" charset="0"/>
                <a:cs typeface="Arial" charset="0"/>
              </a:rPr>
              <a:t>      </a:t>
            </a:r>
            <a:r>
              <a:rPr lang="en-GB" sz="1800" b="1" dirty="0" smtClean="0">
                <a:solidFill>
                  <a:srgbClr val="990000"/>
                </a:solidFill>
                <a:latin typeface="Comic Sans MS" pitchFamily="66" charset="0"/>
                <a:cs typeface="Arial" charset="0"/>
              </a:rPr>
              <a:t>Livestock </a:t>
            </a:r>
            <a:r>
              <a:rPr lang="en-GB" sz="1800" b="1" dirty="0" smtClean="0">
                <a:solidFill>
                  <a:srgbClr val="FF0000"/>
                </a:solidFill>
                <a:latin typeface="Comic Sans MS" pitchFamily="66" charset="0"/>
                <a:cs typeface="Arial" charset="0"/>
              </a:rPr>
              <a:t>√</a:t>
            </a:r>
            <a:endParaRPr lang="en-GB" sz="1800" b="1" dirty="0">
              <a:solidFill>
                <a:srgbClr val="FF0000"/>
              </a:solidFill>
              <a:latin typeface="Comic Sans MS" pitchFamily="66" charset="0"/>
              <a:cs typeface="Arial" charset="0"/>
            </a:endParaRPr>
          </a:p>
          <a:p>
            <a:pPr marL="342900" indent="-342900">
              <a:spcBef>
                <a:spcPct val="50000"/>
              </a:spcBef>
              <a:buFontTx/>
              <a:buAutoNum type="arabicPeriod"/>
            </a:pPr>
            <a:endParaRPr lang="en-GB" sz="1800" dirty="0">
              <a:solidFill>
                <a:srgbClr val="FFFF00"/>
              </a:solidFill>
              <a:latin typeface="Comic Sans MS" pitchFamily="66" charset="0"/>
              <a:cs typeface="Arial" charset="0"/>
            </a:endParaRPr>
          </a:p>
        </p:txBody>
      </p:sp>
      <p:sp>
        <p:nvSpPr>
          <p:cNvPr id="18441" name="Text Box 9"/>
          <p:cNvSpPr txBox="1">
            <a:spLocks noChangeArrowheads="1"/>
          </p:cNvSpPr>
          <p:nvPr/>
        </p:nvSpPr>
        <p:spPr bwMode="auto">
          <a:xfrm>
            <a:off x="1906588" y="3716338"/>
            <a:ext cx="2889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1800">
                <a:cs typeface="Arial" charset="0"/>
              </a:rPr>
              <a:t>4</a:t>
            </a:r>
          </a:p>
        </p:txBody>
      </p:sp>
      <p:sp>
        <p:nvSpPr>
          <p:cNvPr id="18442" name="Text Box 10"/>
          <p:cNvSpPr txBox="1">
            <a:spLocks noChangeArrowheads="1"/>
          </p:cNvSpPr>
          <p:nvPr/>
        </p:nvSpPr>
        <p:spPr bwMode="auto">
          <a:xfrm>
            <a:off x="3851275" y="3709988"/>
            <a:ext cx="2889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1800">
                <a:cs typeface="Arial" charset="0"/>
              </a:rPr>
              <a:t>5</a:t>
            </a:r>
          </a:p>
        </p:txBody>
      </p:sp>
      <p:sp>
        <p:nvSpPr>
          <p:cNvPr id="18443" name="Text Box 11"/>
          <p:cNvSpPr txBox="1">
            <a:spLocks noChangeArrowheads="1"/>
          </p:cNvSpPr>
          <p:nvPr/>
        </p:nvSpPr>
        <p:spPr bwMode="auto">
          <a:xfrm>
            <a:off x="2916238" y="4933950"/>
            <a:ext cx="288925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1800">
                <a:cs typeface="Arial" charset="0"/>
              </a:rPr>
              <a:t>6</a:t>
            </a:r>
          </a:p>
        </p:txBody>
      </p:sp>
      <p:sp>
        <p:nvSpPr>
          <p:cNvPr id="18444" name="Text Box 12"/>
          <p:cNvSpPr txBox="1">
            <a:spLocks noChangeArrowheads="1"/>
          </p:cNvSpPr>
          <p:nvPr/>
        </p:nvSpPr>
        <p:spPr bwMode="auto">
          <a:xfrm>
            <a:off x="2987675" y="4005263"/>
            <a:ext cx="2889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GB" sz="1800">
                <a:cs typeface="Arial" charset="0"/>
              </a:rPr>
              <a:t>7</a:t>
            </a:r>
          </a:p>
        </p:txBody>
      </p:sp>
      <p:sp>
        <p:nvSpPr>
          <p:cNvPr id="18445" name="Line 13"/>
          <p:cNvSpPr>
            <a:spLocks noChangeShapeType="1"/>
          </p:cNvSpPr>
          <p:nvPr/>
        </p:nvSpPr>
        <p:spPr bwMode="auto">
          <a:xfrm>
            <a:off x="3059113" y="3716338"/>
            <a:ext cx="0" cy="936625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8446" name="Line 14"/>
          <p:cNvSpPr>
            <a:spLocks noChangeShapeType="1"/>
          </p:cNvSpPr>
          <p:nvPr/>
        </p:nvSpPr>
        <p:spPr bwMode="auto">
          <a:xfrm>
            <a:off x="2843213" y="3860800"/>
            <a:ext cx="0" cy="792163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8447" name="Line 15"/>
          <p:cNvSpPr>
            <a:spLocks noChangeShapeType="1"/>
          </p:cNvSpPr>
          <p:nvPr/>
        </p:nvSpPr>
        <p:spPr bwMode="auto">
          <a:xfrm>
            <a:off x="3276600" y="3789363"/>
            <a:ext cx="0" cy="86360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8448" name="Line 16"/>
          <p:cNvSpPr>
            <a:spLocks noChangeShapeType="1"/>
          </p:cNvSpPr>
          <p:nvPr/>
        </p:nvSpPr>
        <p:spPr bwMode="auto">
          <a:xfrm>
            <a:off x="2627313" y="4076700"/>
            <a:ext cx="0" cy="504825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8449" name="Line 17"/>
          <p:cNvSpPr>
            <a:spLocks noChangeShapeType="1"/>
          </p:cNvSpPr>
          <p:nvPr/>
        </p:nvSpPr>
        <p:spPr bwMode="auto">
          <a:xfrm>
            <a:off x="3492500" y="4005263"/>
            <a:ext cx="0" cy="64770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8450" name="AutoShape 18"/>
          <p:cNvSpPr>
            <a:spLocks noChangeArrowheads="1"/>
          </p:cNvSpPr>
          <p:nvPr/>
        </p:nvSpPr>
        <p:spPr bwMode="auto">
          <a:xfrm>
            <a:off x="0" y="0"/>
            <a:ext cx="9144000" cy="1081088"/>
          </a:xfrm>
          <a:prstGeom prst="downArrowCallout">
            <a:avLst>
              <a:gd name="adj1" fmla="val 211454"/>
              <a:gd name="adj2" fmla="val 211454"/>
              <a:gd name="adj3" fmla="val 16667"/>
              <a:gd name="adj4" fmla="val 66667"/>
            </a:avLst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8451" name="Text Box 19"/>
          <p:cNvSpPr txBox="1">
            <a:spLocks noChangeArrowheads="1"/>
          </p:cNvSpPr>
          <p:nvPr/>
        </p:nvSpPr>
        <p:spPr bwMode="auto">
          <a:xfrm>
            <a:off x="0" y="30163"/>
            <a:ext cx="9144000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GB" sz="3200" dirty="0" smtClean="0">
                <a:solidFill>
                  <a:schemeClr val="bg1"/>
                </a:solidFill>
                <a:latin typeface="Comic Sans MS" pitchFamily="66" charset="0"/>
                <a:cs typeface="Arial" charset="0"/>
              </a:rPr>
              <a:t>Africa RISING’s Niche-</a:t>
            </a:r>
            <a:r>
              <a:rPr lang="en-GB" sz="3200" dirty="0" smtClean="0">
                <a:solidFill>
                  <a:srgbClr val="FFFF00"/>
                </a:solidFill>
                <a:latin typeface="Comic Sans MS" pitchFamily="66" charset="0"/>
                <a:cs typeface="Arial" charset="0"/>
              </a:rPr>
              <a:t>Integrated Research</a:t>
            </a:r>
            <a:endParaRPr lang="en-GB" sz="3200" dirty="0">
              <a:solidFill>
                <a:srgbClr val="FFFF00"/>
              </a:solidFill>
              <a:latin typeface="Comic Sans MS" pitchFamily="66" charset="0"/>
              <a:cs typeface="Arial" charset="0"/>
            </a:endParaRPr>
          </a:p>
        </p:txBody>
      </p:sp>
      <p:sp>
        <p:nvSpPr>
          <p:cNvPr id="18454" name="Line 22"/>
          <p:cNvSpPr>
            <a:spLocks noChangeShapeType="1"/>
          </p:cNvSpPr>
          <p:nvPr/>
        </p:nvSpPr>
        <p:spPr bwMode="auto">
          <a:xfrm flipV="1">
            <a:off x="6324600" y="2514600"/>
            <a:ext cx="533400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8455" name="Line 23"/>
          <p:cNvSpPr>
            <a:spLocks noChangeShapeType="1"/>
          </p:cNvSpPr>
          <p:nvPr/>
        </p:nvSpPr>
        <p:spPr bwMode="auto">
          <a:xfrm flipV="1">
            <a:off x="6324600" y="3733800"/>
            <a:ext cx="533400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8456" name="Line 24"/>
          <p:cNvSpPr>
            <a:spLocks noChangeShapeType="1"/>
          </p:cNvSpPr>
          <p:nvPr/>
        </p:nvSpPr>
        <p:spPr bwMode="auto">
          <a:xfrm flipV="1">
            <a:off x="6324600" y="2895600"/>
            <a:ext cx="533400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18457" name="Line 25"/>
          <p:cNvSpPr>
            <a:spLocks noChangeShapeType="1"/>
          </p:cNvSpPr>
          <p:nvPr/>
        </p:nvSpPr>
        <p:spPr bwMode="auto">
          <a:xfrm flipV="1">
            <a:off x="6248400" y="3352800"/>
            <a:ext cx="533400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27" name="Line 25"/>
          <p:cNvSpPr>
            <a:spLocks noChangeShapeType="1"/>
          </p:cNvSpPr>
          <p:nvPr/>
        </p:nvSpPr>
        <p:spPr bwMode="auto">
          <a:xfrm flipV="1">
            <a:off x="7162800" y="3733800"/>
            <a:ext cx="533400" cy="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28" name="Right Brace 27"/>
          <p:cNvSpPr/>
          <p:nvPr/>
        </p:nvSpPr>
        <p:spPr>
          <a:xfrm>
            <a:off x="8686800" y="2286000"/>
            <a:ext cx="381000" cy="1524000"/>
          </a:xfrm>
          <a:prstGeom prst="rightBrace">
            <a:avLst/>
          </a:prstGeom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Assignment questions: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sz="3000" dirty="0" smtClean="0"/>
              <a:t>What combination of technologies </a:t>
            </a:r>
            <a:br>
              <a:rPr lang="en-US" sz="3000" dirty="0" smtClean="0"/>
            </a:br>
            <a:r>
              <a:rPr lang="en-US" sz="3000" dirty="0" smtClean="0"/>
              <a:t>would potentially fit in this system (bearing constraints in mind</a:t>
            </a:r>
            <a:r>
              <a:rPr lang="en-US" sz="3000" dirty="0" smtClean="0"/>
              <a:t>)?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000" dirty="0" smtClean="0"/>
              <a:t>What tangible research activities should we undertake to test if our combination fits this system? </a:t>
            </a:r>
            <a:endParaRPr lang="en-US" sz="3000" dirty="0" smtClean="0"/>
          </a:p>
          <a:p>
            <a:pPr marL="914400" lvl="1" indent="-514350"/>
            <a:r>
              <a:rPr lang="en-US" dirty="0" smtClean="0"/>
              <a:t>What to do </a:t>
            </a:r>
            <a:r>
              <a:rPr lang="en-US" b="1" u="sng" dirty="0" smtClean="0"/>
              <a:t>NOW</a:t>
            </a:r>
            <a:r>
              <a:rPr lang="en-US" b="1" u="sng" dirty="0" smtClean="0"/>
              <a:t>?</a:t>
            </a:r>
            <a:r>
              <a:rPr lang="en-US" dirty="0" smtClean="0"/>
              <a:t> (to be in the field</a:t>
            </a:r>
            <a:r>
              <a:rPr lang="en-US" dirty="0" smtClean="0"/>
              <a:t>)</a:t>
            </a:r>
            <a:endParaRPr lang="en-US" sz="2000" dirty="0" smtClean="0"/>
          </a:p>
          <a:p>
            <a:pPr marL="514350" indent="-514350">
              <a:buFont typeface="+mj-lt"/>
              <a:buAutoNum type="arabicPeriod"/>
            </a:pPr>
            <a:r>
              <a:rPr lang="en-US" sz="3000" dirty="0" smtClean="0"/>
              <a:t>Who should be part </a:t>
            </a:r>
            <a:r>
              <a:rPr lang="en-US" sz="3000" dirty="0" smtClean="0"/>
              <a:t>of </a:t>
            </a:r>
            <a:r>
              <a:rPr lang="en-US" sz="3000" dirty="0" smtClean="0"/>
              <a:t>the research team</a:t>
            </a:r>
            <a:r>
              <a:rPr lang="en-US" sz="3000" dirty="0" smtClean="0"/>
              <a:t>?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000" dirty="0" smtClean="0"/>
              <a:t>Who could we partner with</a:t>
            </a:r>
            <a:r>
              <a:rPr lang="en-US" sz="3000" dirty="0" smtClean="0"/>
              <a:t>?</a:t>
            </a:r>
          </a:p>
          <a:p>
            <a:pPr marL="514350" indent="-514350">
              <a:buNone/>
            </a:pPr>
            <a:r>
              <a:rPr lang="en-US" sz="2800" dirty="0" smtClean="0">
                <a:solidFill>
                  <a:srgbClr val="FF0000"/>
                </a:solidFill>
              </a:rPr>
              <a:t>Remember yesterday’s work and cross-cutting issues!</a:t>
            </a:r>
            <a:endParaRPr lang="en-US" dirty="0" smtClean="0">
              <a:solidFill>
                <a:srgbClr val="FF0000"/>
              </a:solidFill>
            </a:endParaRPr>
          </a:p>
          <a:p>
            <a:pPr marL="514350" indent="-514350">
              <a:buFont typeface="+mj-lt"/>
              <a:buAutoNum type="arabicPeriod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Put your group name under this: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2800" dirty="0" smtClean="0"/>
              <a:t>What </a:t>
            </a:r>
            <a:r>
              <a:rPr lang="en-US" sz="2800" dirty="0" smtClean="0"/>
              <a:t>combination of technologies </a:t>
            </a: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 smtClean="0"/>
              <a:t>would </a:t>
            </a:r>
            <a:r>
              <a:rPr lang="en-US" sz="2800" dirty="0" smtClean="0"/>
              <a:t>potentially fit </a:t>
            </a:r>
            <a:r>
              <a:rPr lang="en-US" sz="2800" dirty="0" smtClean="0"/>
              <a:t>in this </a:t>
            </a:r>
            <a:r>
              <a:rPr lang="en-US" sz="2800" dirty="0" smtClean="0"/>
              <a:t>system </a:t>
            </a:r>
            <a:r>
              <a:rPr lang="en-US" sz="1800" dirty="0" smtClean="0"/>
              <a:t>(bearing constraints in mind)</a:t>
            </a:r>
            <a:r>
              <a:rPr lang="en-US" sz="2800" dirty="0" smtClean="0"/>
              <a:t>?</a:t>
            </a:r>
            <a:endParaRPr lang="en-US" sz="28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98126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200" dirty="0"/>
              <a:t>What </a:t>
            </a:r>
            <a:r>
              <a:rPr lang="en-US" sz="3200" dirty="0" smtClean="0"/>
              <a:t>tangible research activities should we undertake to test if our combination fits this system? </a:t>
            </a:r>
            <a:r>
              <a:rPr lang="en-US" sz="3200" b="1" u="sng" dirty="0" smtClean="0"/>
              <a:t>NOW?</a:t>
            </a:r>
            <a:r>
              <a:rPr lang="en-US" sz="3200" dirty="0" smtClean="0"/>
              <a:t> </a:t>
            </a:r>
            <a:r>
              <a:rPr lang="en-US" sz="2400" dirty="0" smtClean="0"/>
              <a:t>(to be in the field)</a:t>
            </a:r>
            <a:endParaRPr lang="en-US" sz="32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085826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Who should be part </a:t>
            </a:r>
            <a:br>
              <a:rPr lang="en-US" dirty="0" smtClean="0"/>
            </a:br>
            <a:r>
              <a:rPr lang="en-US" dirty="0" smtClean="0"/>
              <a:t>of the research team?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4085826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Who </a:t>
            </a:r>
            <a:r>
              <a:rPr lang="en-US" dirty="0" smtClean="0"/>
              <a:t>c</a:t>
            </a:r>
            <a:r>
              <a:rPr lang="en-US" dirty="0" smtClean="0"/>
              <a:t>ould </a:t>
            </a:r>
            <a:r>
              <a:rPr lang="en-US" dirty="0" smtClean="0"/>
              <a:t>we partner with?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408562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84</Words>
  <Application>Microsoft Office PowerPoint</Application>
  <PresentationFormat>On-screen Show (4:3)</PresentationFormat>
  <Paragraphs>27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Slide 1</vt:lpstr>
      <vt:lpstr>Assignment questions:</vt:lpstr>
      <vt:lpstr>Slide 3</vt:lpstr>
      <vt:lpstr>What combination of technologies  would potentially fit in this system (bearing constraints in mind)?</vt:lpstr>
      <vt:lpstr>What tangible research activities should we undertake to test if our combination fits this system? NOW? (to be in the field)</vt:lpstr>
      <vt:lpstr>Who should be part  of the research team?</vt:lpstr>
      <vt:lpstr>Who could we partner with?</vt:lpstr>
    </vt:vector>
  </TitlesOfParts>
  <Company>ILRI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component technologies  would fit in this system?</dc:title>
  <dc:creator>LeBorgne, Ewen (ILRI)</dc:creator>
  <cp:lastModifiedBy>Irene Mwasaga</cp:lastModifiedBy>
  <cp:revision>11</cp:revision>
  <dcterms:created xsi:type="dcterms:W3CDTF">2012-10-02T19:02:04Z</dcterms:created>
  <dcterms:modified xsi:type="dcterms:W3CDTF">2012-10-03T07:58:02Z</dcterms:modified>
</cp:coreProperties>
</file>

<file path=docProps/thumbnail.jpeg>
</file>